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sldIdLst>
    <p:sldId id="430" r:id="rId5"/>
    <p:sldId id="321" r:id="rId6"/>
    <p:sldId id="479" r:id="rId7"/>
    <p:sldId id="442" r:id="rId8"/>
    <p:sldId id="448" r:id="rId9"/>
    <p:sldId id="446" r:id="rId10"/>
    <p:sldId id="432" r:id="rId11"/>
    <p:sldId id="433" r:id="rId12"/>
    <p:sldId id="434" r:id="rId13"/>
    <p:sldId id="435" r:id="rId14"/>
    <p:sldId id="436" r:id="rId15"/>
    <p:sldId id="453" r:id="rId16"/>
    <p:sldId id="456" r:id="rId17"/>
    <p:sldId id="457" r:id="rId18"/>
    <p:sldId id="458" r:id="rId19"/>
    <p:sldId id="459" r:id="rId20"/>
    <p:sldId id="460" r:id="rId21"/>
    <p:sldId id="461" r:id="rId22"/>
    <p:sldId id="466" r:id="rId23"/>
    <p:sldId id="467" r:id="rId24"/>
    <p:sldId id="454" r:id="rId25"/>
    <p:sldId id="471" r:id="rId26"/>
    <p:sldId id="470" r:id="rId27"/>
    <p:sldId id="473" r:id="rId28"/>
    <p:sldId id="474" r:id="rId29"/>
    <p:sldId id="475" r:id="rId30"/>
    <p:sldId id="472" r:id="rId31"/>
    <p:sldId id="469" r:id="rId32"/>
    <p:sldId id="468" r:id="rId33"/>
    <p:sldId id="462" r:id="rId34"/>
    <p:sldId id="476" r:id="rId35"/>
    <p:sldId id="477" r:id="rId36"/>
    <p:sldId id="478" r:id="rId37"/>
    <p:sldId id="463" r:id="rId38"/>
    <p:sldId id="464" r:id="rId39"/>
    <p:sldId id="455" r:id="rId40"/>
    <p:sldId id="465" r:id="rId41"/>
    <p:sldId id="447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erson, Delia" initials="PD" lastIdx="10" clrIdx="0"/>
  <p:cmAuthor id="1" name="Robert Thoma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2A57"/>
    <a:srgbClr val="103775"/>
    <a:srgbClr val="5657E5"/>
    <a:srgbClr val="89F445"/>
    <a:srgbClr val="0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94754" autoAdjust="0"/>
  </p:normalViewPr>
  <p:slideViewPr>
    <p:cSldViewPr snapToGrid="0" snapToObjects="1">
      <p:cViewPr varScale="1">
        <p:scale>
          <a:sx n="77" d="100"/>
          <a:sy n="77" d="100"/>
        </p:scale>
        <p:origin x="10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40" d="100"/>
          <a:sy n="240" d="100"/>
        </p:scale>
        <p:origin x="-512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8976-F731-6C48-A546-87AAC64B5E9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8C6C-E0CB-7B4C-BF64-32E312B0EE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6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5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2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9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22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5412"/>
            <a:ext cx="7772400" cy="1470025"/>
          </a:xfrm>
          <a:prstGeom prst="rect">
            <a:avLst/>
          </a:prstGeom>
        </p:spPr>
        <p:txBody>
          <a:bodyPr/>
          <a:lstStyle>
            <a:lvl1pPr>
              <a:lnSpc>
                <a:spcPts val="3800"/>
              </a:lnSpc>
              <a:spcAft>
                <a:spcPts val="0"/>
              </a:spcAft>
              <a:defRPr sz="4000" b="1" i="0" spc="-15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Page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65437"/>
            <a:ext cx="6400800" cy="315436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000"/>
              </a:spcBef>
              <a:spcAft>
                <a:spcPts val="600"/>
              </a:spcAft>
              <a:buNone/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Page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34523" y="6426143"/>
            <a:ext cx="2919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#</a:t>
            </a:r>
            <a:r>
              <a:rPr lang="en-US" sz="1200" baseline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PublicPower</a:t>
            </a:r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 </a:t>
            </a:r>
            <a:r>
              <a:rPr lang="en-US" sz="1200" baseline="0" dirty="0" smtClean="0">
                <a:solidFill>
                  <a:schemeClr val="tx2"/>
                </a:solidFill>
                <a:effectLst/>
                <a:latin typeface="Helvetica Neue Bold" charset="0"/>
              </a:rPr>
              <a:t> </a:t>
            </a:r>
            <a:r>
              <a:rPr lang="en-US" sz="1200" u="none" baseline="0" dirty="0" smtClean="0">
                <a:solidFill>
                  <a:schemeClr val="tx2"/>
                </a:solidFill>
                <a:effectLst/>
                <a:latin typeface="Helvetica Neue Bold" charset="0"/>
              </a:rPr>
              <a:t>www.PublicPower.org</a:t>
            </a:r>
            <a:endParaRPr lang="en-US" sz="1200" u="none" baseline="0" dirty="0">
              <a:solidFill>
                <a:schemeClr val="tx2"/>
              </a:solidFill>
              <a:effectLst/>
              <a:latin typeface="Helvetica Neue Bol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5150229"/>
            <a:ext cx="4898572" cy="21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7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 Pag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2500" y="793750"/>
            <a:ext cx="7289800" cy="1143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4000" b="1" i="0" spc="-15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Regular Page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52500" y="2130425"/>
            <a:ext cx="7289800" cy="3889375"/>
          </a:xfrm>
          <a:prstGeom prst="rect">
            <a:avLst/>
          </a:prstGeom>
        </p:spPr>
        <p:txBody>
          <a:bodyPr numCol="1" anchor="t"/>
          <a:lstStyle>
            <a:lvl1pPr algn="l">
              <a:defRPr sz="2000" b="0" i="0">
                <a:latin typeface="Arial"/>
                <a:cs typeface="Arial"/>
              </a:defRPr>
            </a:lvl1pPr>
            <a:lvl2pPr algn="l">
              <a:defRPr sz="2400" b="0" i="0">
                <a:latin typeface="HelveticaNeue Condensed"/>
                <a:cs typeface="HelveticaNeue Condensed"/>
              </a:defRPr>
            </a:lvl2pPr>
            <a:lvl3pPr algn="l">
              <a:defRPr sz="2400" b="0" i="0">
                <a:latin typeface="HelveticaNeue Condensed"/>
                <a:cs typeface="HelveticaNeue Condensed"/>
              </a:defRPr>
            </a:lvl3pPr>
            <a:lvl4pPr algn="l">
              <a:defRPr sz="2400" b="0" i="0">
                <a:latin typeface="HelveticaNeue Condensed"/>
                <a:cs typeface="HelveticaNeue Condensed"/>
              </a:defRPr>
            </a:lvl4pPr>
            <a:lvl5pPr algn="l">
              <a:defRPr sz="2400" b="0" i="0">
                <a:latin typeface="HelveticaNeue Condensed"/>
                <a:cs typeface="HelveticaNeue Condense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text</a:t>
            </a:r>
          </a:p>
          <a:p>
            <a:pPr lvl="0"/>
            <a:r>
              <a:rPr lang="en-US" dirty="0"/>
              <a:t>Bulleted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4523" y="6426143"/>
            <a:ext cx="2919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#</a:t>
            </a:r>
            <a:r>
              <a:rPr lang="en-US" sz="1200" baseline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PublicPower</a:t>
            </a:r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 </a:t>
            </a:r>
            <a:r>
              <a:rPr lang="en-US" sz="1200" baseline="0" dirty="0" smtClean="0">
                <a:solidFill>
                  <a:schemeClr val="tx2"/>
                </a:solidFill>
                <a:effectLst/>
                <a:latin typeface="Helvetica Neue Bold" charset="0"/>
              </a:rPr>
              <a:t> </a:t>
            </a:r>
            <a:r>
              <a:rPr lang="en-US" sz="1200" u="none" baseline="0" dirty="0" err="1" smtClean="0">
                <a:solidFill>
                  <a:schemeClr val="tx2"/>
                </a:solidFill>
                <a:effectLst/>
                <a:latin typeface="Helvetica Neue Bold" charset="0"/>
              </a:rPr>
              <a:t>www.PublicPower.org</a:t>
            </a:r>
            <a:endParaRPr lang="en-US" sz="1200" u="none" baseline="0" dirty="0">
              <a:solidFill>
                <a:schemeClr val="tx2"/>
              </a:solidFill>
              <a:effectLst/>
              <a:latin typeface="Helvetica Neue 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5150229"/>
            <a:ext cx="4898572" cy="21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52500" y="920751"/>
            <a:ext cx="7429500" cy="50990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200" b="0" i="0" baseline="0">
                <a:latin typeface="Arial"/>
                <a:cs typeface="Arial"/>
              </a:defRPr>
            </a:lvl1pPr>
            <a:lvl2pPr>
              <a:buNone/>
              <a:defRPr sz="2400" b="0" i="0">
                <a:latin typeface="HelveticaNeue Condensed"/>
                <a:cs typeface="HelveticaNeue Condensed"/>
              </a:defRPr>
            </a:lvl2pPr>
            <a:lvl3pPr>
              <a:buNone/>
              <a:defRPr sz="2400" b="0" i="0">
                <a:latin typeface="HelveticaNeue Condensed"/>
                <a:cs typeface="HelveticaNeue Condensed"/>
              </a:defRPr>
            </a:lvl3pPr>
            <a:lvl4pPr>
              <a:buNone/>
              <a:defRPr sz="2400" b="0" i="0">
                <a:latin typeface="HelveticaNeue Condensed"/>
                <a:cs typeface="HelveticaNeue Condensed"/>
              </a:defRPr>
            </a:lvl4pPr>
            <a:lvl5pPr>
              <a:buNone/>
              <a:defRPr sz="2400" b="0" i="0">
                <a:latin typeface="HelveticaNeue Condensed"/>
                <a:cs typeface="HelveticaNeue Condense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34523" y="6426143"/>
            <a:ext cx="2919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#</a:t>
            </a:r>
            <a:r>
              <a:rPr lang="en-US" sz="1200" baseline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PublicPower</a:t>
            </a:r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 </a:t>
            </a:r>
            <a:r>
              <a:rPr lang="en-US" sz="1200" baseline="0" dirty="0" smtClean="0">
                <a:solidFill>
                  <a:schemeClr val="tx2"/>
                </a:solidFill>
                <a:effectLst/>
                <a:latin typeface="Helvetica Neue Bold" charset="0"/>
              </a:rPr>
              <a:t> </a:t>
            </a:r>
            <a:r>
              <a:rPr lang="en-US" sz="1200" u="none" baseline="0" dirty="0" err="1" smtClean="0">
                <a:solidFill>
                  <a:schemeClr val="tx2"/>
                </a:solidFill>
                <a:effectLst/>
                <a:latin typeface="Helvetica Neue Bold" charset="0"/>
              </a:rPr>
              <a:t>www.PublicPower.org</a:t>
            </a:r>
            <a:endParaRPr lang="en-US" sz="1200" u="none" baseline="0" dirty="0">
              <a:solidFill>
                <a:schemeClr val="tx2"/>
              </a:solidFill>
              <a:effectLst/>
              <a:latin typeface="Helvetica Neue Bol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5150229"/>
            <a:ext cx="4898572" cy="21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Bulleted Text Half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6624" y="762000"/>
            <a:ext cx="7794625" cy="9525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800"/>
              </a:lnSpc>
              <a:defRPr sz="4000" b="1" spc="-1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6625" y="1905000"/>
            <a:ext cx="4222750" cy="4114800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Bulleted Text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19750" y="1905000"/>
            <a:ext cx="2794000" cy="38100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4523" y="6426143"/>
            <a:ext cx="2919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#</a:t>
            </a:r>
            <a:r>
              <a:rPr lang="en-US" sz="1200" baseline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PublicPower</a:t>
            </a:r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 </a:t>
            </a:r>
            <a:r>
              <a:rPr lang="en-US" sz="1200" baseline="0" dirty="0" smtClean="0">
                <a:solidFill>
                  <a:schemeClr val="tx2"/>
                </a:solidFill>
                <a:effectLst/>
                <a:latin typeface="Helvetica Neue Bold" charset="0"/>
              </a:rPr>
              <a:t> </a:t>
            </a:r>
            <a:r>
              <a:rPr lang="en-US" sz="1200" u="none" baseline="0" dirty="0" err="1" smtClean="0">
                <a:solidFill>
                  <a:schemeClr val="tx2"/>
                </a:solidFill>
                <a:effectLst/>
                <a:latin typeface="Helvetica Neue Bold" charset="0"/>
              </a:rPr>
              <a:t>www.PublicPower.org</a:t>
            </a:r>
            <a:endParaRPr lang="en-US" sz="1200" u="none" baseline="0" dirty="0">
              <a:solidFill>
                <a:schemeClr val="tx2"/>
              </a:solidFill>
              <a:effectLst/>
              <a:latin typeface="Helvetica Neue 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5150229"/>
            <a:ext cx="4898572" cy="2181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ed Text w Bot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6624" y="762000"/>
            <a:ext cx="7750175" cy="1143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ts val="3800"/>
              </a:lnSpc>
              <a:defRPr sz="4000" b="1" spc="-15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6625" y="1905000"/>
            <a:ext cx="7750174" cy="1952625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Bulleted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43625" y="3857625"/>
            <a:ext cx="2543175" cy="216217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4523" y="6426143"/>
            <a:ext cx="2919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#</a:t>
            </a:r>
            <a:r>
              <a:rPr lang="en-US" sz="1200" baseline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PublicPower</a:t>
            </a:r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 </a:t>
            </a:r>
            <a:r>
              <a:rPr lang="en-US" sz="1200" baseline="0" dirty="0" smtClean="0">
                <a:solidFill>
                  <a:schemeClr val="tx2"/>
                </a:solidFill>
                <a:effectLst/>
                <a:latin typeface="Helvetica Neue Bold" charset="0"/>
              </a:rPr>
              <a:t> </a:t>
            </a:r>
            <a:r>
              <a:rPr lang="en-US" sz="1200" u="none" baseline="0" dirty="0" err="1" smtClean="0">
                <a:solidFill>
                  <a:schemeClr val="tx2"/>
                </a:solidFill>
                <a:effectLst/>
                <a:latin typeface="Helvetica Neue Bold" charset="0"/>
              </a:rPr>
              <a:t>www.PublicPower.org</a:t>
            </a:r>
            <a:endParaRPr lang="en-US" sz="1200" u="none" baseline="0" dirty="0">
              <a:solidFill>
                <a:schemeClr val="tx2"/>
              </a:solidFill>
              <a:effectLst/>
              <a:latin typeface="Helvetica Neue 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5150229"/>
            <a:ext cx="4898572" cy="2181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ed Text w Top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29250" y="0"/>
            <a:ext cx="3714750" cy="24130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2500" y="846138"/>
            <a:ext cx="6289136" cy="1143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ts val="3800"/>
              </a:lnSpc>
              <a:defRPr sz="4000" b="1" i="0" spc="-15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2413000"/>
            <a:ext cx="6289136" cy="36068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ct val="100000"/>
              </a:lnSpc>
              <a:buFontTx/>
              <a:buNone/>
              <a:defRPr sz="2000">
                <a:latin typeface="Arial"/>
                <a:cs typeface="Arial"/>
              </a:defRPr>
            </a:lvl1pPr>
            <a:lvl2pPr marL="0" indent="-457200">
              <a:lnSpc>
                <a:spcPct val="100000"/>
              </a:lnSpc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Bulleted text</a:t>
            </a:r>
          </a:p>
          <a:p>
            <a:pPr lvl="1"/>
            <a:r>
              <a:rPr lang="en-US" dirty="0"/>
              <a:t>Bulleted text</a:t>
            </a:r>
          </a:p>
          <a:p>
            <a:pPr lvl="1"/>
            <a:r>
              <a:rPr lang="en-US" dirty="0"/>
              <a:t>Bulleted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4523" y="6426143"/>
            <a:ext cx="2919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#</a:t>
            </a:r>
            <a:r>
              <a:rPr lang="en-US" sz="1200" baseline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PublicPower</a:t>
            </a:r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 </a:t>
            </a:r>
            <a:r>
              <a:rPr lang="en-US" sz="1200" baseline="0" dirty="0" smtClean="0">
                <a:solidFill>
                  <a:schemeClr val="tx2"/>
                </a:solidFill>
                <a:effectLst/>
                <a:latin typeface="Helvetica Neue Bold" charset="0"/>
              </a:rPr>
              <a:t> </a:t>
            </a:r>
            <a:r>
              <a:rPr lang="en-US" sz="1200" u="none" baseline="0" dirty="0" err="1" smtClean="0">
                <a:solidFill>
                  <a:schemeClr val="tx2"/>
                </a:solidFill>
                <a:effectLst/>
                <a:latin typeface="Helvetica Neue Bold" charset="0"/>
              </a:rPr>
              <a:t>www.PublicPower.org</a:t>
            </a:r>
            <a:endParaRPr lang="en-US" sz="1200" u="none" baseline="0" dirty="0">
              <a:solidFill>
                <a:schemeClr val="tx2"/>
              </a:solidFill>
              <a:effectLst/>
              <a:latin typeface="Helvetica Neue 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5150229"/>
            <a:ext cx="4898572" cy="2181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ed Text w P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920875"/>
            <a:ext cx="7734300" cy="9525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ts val="3800"/>
              </a:lnSpc>
              <a:defRPr sz="4000" b="1" i="0" spc="-15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94124" y="587374"/>
            <a:ext cx="1127125" cy="1127125"/>
          </a:xfrm>
          <a:prstGeom prst="rect">
            <a:avLst/>
          </a:prstGeom>
        </p:spPr>
        <p:txBody>
          <a:bodyPr vert="horz" wrap="none">
            <a:normAutofit/>
          </a:bodyPr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873375"/>
            <a:ext cx="7734300" cy="3146425"/>
          </a:xfrm>
          <a:prstGeom prst="rect">
            <a:avLst/>
          </a:prstGeom>
        </p:spPr>
        <p:txBody>
          <a:bodyPr vert="horz"/>
          <a:lstStyle>
            <a:lvl1pPr>
              <a:defRPr sz="2000" b="0" i="0" baseline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Bulleted Text</a:t>
            </a:r>
          </a:p>
          <a:p>
            <a:pPr lvl="0"/>
            <a:r>
              <a:rPr lang="en-US" dirty="0"/>
              <a:t>Bulleted Text</a:t>
            </a:r>
          </a:p>
          <a:p>
            <a:pPr lvl="0"/>
            <a:r>
              <a:rPr lang="en-US" dirty="0"/>
              <a:t>Bulleted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4523" y="6426143"/>
            <a:ext cx="2919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#</a:t>
            </a:r>
            <a:r>
              <a:rPr lang="en-US" sz="1200" baseline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PublicPower</a:t>
            </a:r>
            <a:r>
              <a:rPr lang="en-US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 Bold" charset="0"/>
              </a:rPr>
              <a:t> </a:t>
            </a:r>
            <a:r>
              <a:rPr lang="en-US" sz="1200" baseline="0" dirty="0" smtClean="0">
                <a:solidFill>
                  <a:schemeClr val="tx2"/>
                </a:solidFill>
                <a:effectLst/>
                <a:latin typeface="Helvetica Neue Bold" charset="0"/>
              </a:rPr>
              <a:t> </a:t>
            </a:r>
            <a:r>
              <a:rPr lang="en-US" sz="1200" u="none" baseline="0" dirty="0" err="1" smtClean="0">
                <a:solidFill>
                  <a:schemeClr val="tx2"/>
                </a:solidFill>
                <a:effectLst/>
                <a:latin typeface="Helvetica Neue Bold" charset="0"/>
              </a:rPr>
              <a:t>www.PublicPower.org</a:t>
            </a:r>
            <a:endParaRPr lang="en-US" sz="1200" u="none" baseline="0" dirty="0">
              <a:solidFill>
                <a:schemeClr val="tx2"/>
              </a:solidFill>
              <a:effectLst/>
              <a:latin typeface="Helvetica Neue 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5150229"/>
            <a:ext cx="4898572" cy="21814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01" y="1869390"/>
            <a:ext cx="4318654" cy="3110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2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2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2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2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2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2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2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2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2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2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2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-12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-12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-12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usinessinsider.com/5th-ave-1900-vs-1913-2011-3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cnbc.com/2018/05/30/electric-vehicles-will-grow-from-3-million-to-125-million-by-2030-iea.html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icdrive.org/index.php?ht=d/sp/i/20952/pid/2095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power.org/resource/community-solar-z" TargetMode="External"/><Relationship Id="rId13" Type="http://schemas.openxmlformats.org/officeDocument/2006/relationships/hyperlink" Target="https://www.publicpower.org/public-power-forward" TargetMode="External"/><Relationship Id="rId3" Type="http://schemas.openxmlformats.org/officeDocument/2006/relationships/hyperlink" Target="https://www.publicpower.org/resource/understanding-us-plug-electric-vehicle-market" TargetMode="External"/><Relationship Id="rId7" Type="http://schemas.openxmlformats.org/officeDocument/2006/relationships/hyperlink" Target="https://www.publicpower.org/resource/value-solar-primer" TargetMode="External"/><Relationship Id="rId12" Type="http://schemas.openxmlformats.org/officeDocument/2006/relationships/hyperlink" Target="https://www.publicpower.org/resource/distributed-energy-resources-and-public-power" TargetMode="External"/><Relationship Id="rId2" Type="http://schemas.openxmlformats.org/officeDocument/2006/relationships/hyperlink" Target="https://www.publicpower.org/resource/creating-electric-vehicle-blueprint-your-communit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ublicpower.org/resource/understanding-energy-storage" TargetMode="External"/><Relationship Id="rId11" Type="http://schemas.openxmlformats.org/officeDocument/2006/relationships/hyperlink" Target="https://www.publicpower.org/resource/creating-smart-city-roadmap-public-power-utilities" TargetMode="External"/><Relationship Id="rId5" Type="http://schemas.openxmlformats.org/officeDocument/2006/relationships/hyperlink" Target="https://www.publicpower.org/resource/behind-meter-energy-storage-what-utilities-should-know" TargetMode="External"/><Relationship Id="rId10" Type="http://schemas.openxmlformats.org/officeDocument/2006/relationships/hyperlink" Target="https://www.publicpower.org/resource/value-grid" TargetMode="External"/><Relationship Id="rId4" Type="http://schemas.openxmlformats.org/officeDocument/2006/relationships/hyperlink" Target="https://www.publicpower.org/resource/public-power-ev-activities-tracker" TargetMode="External"/><Relationship Id="rId9" Type="http://schemas.openxmlformats.org/officeDocument/2006/relationships/hyperlink" Target="https://www.publicpower.org/resource/rate-design-options-distributed-energy-resourc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el.gov/transportation/project-ev-grid-integration.html#pubs" TargetMode="External"/><Relationship Id="rId2" Type="http://schemas.openxmlformats.org/officeDocument/2006/relationships/hyperlink" Target="https://www.epri.com/#/pages/sa/efficient-electrification?lang=en-US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nergy.gov/eere/electricvehicles/find-electric-vehicle-models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pzummo@publicpower.or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$$$$$$$$$$$$$$$$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5.5 kW solar panel: $10,000 - $12,000</a:t>
            </a:r>
          </a:p>
          <a:p>
            <a:r>
              <a:rPr lang="en-US" sz="2400" dirty="0"/>
              <a:t>7 kW Tesla </a:t>
            </a:r>
            <a:r>
              <a:rPr lang="en-US" sz="2400" dirty="0" err="1"/>
              <a:t>Powerwall</a:t>
            </a:r>
            <a:r>
              <a:rPr lang="en-US" sz="2400" dirty="0"/>
              <a:t>: $5,000-$8,000</a:t>
            </a:r>
          </a:p>
          <a:p>
            <a:r>
              <a:rPr lang="en-US" sz="2400" dirty="0"/>
              <a:t>May need 2x of the above to achieve current levels of reliability</a:t>
            </a:r>
          </a:p>
          <a:p>
            <a:r>
              <a:rPr lang="en-US" sz="2400" dirty="0"/>
              <a:t>May need to invest upwards of $30,000 </a:t>
            </a:r>
          </a:p>
          <a:p>
            <a:r>
              <a:rPr lang="en-US" sz="2400" dirty="0"/>
              <a:t>Average monthly electric bill: $114</a:t>
            </a:r>
          </a:p>
          <a:p>
            <a:r>
              <a:rPr lang="en-US" sz="2400" dirty="0"/>
              <a:t>20-30 year payback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Electrification</a:t>
            </a:r>
          </a:p>
        </p:txBody>
      </p:sp>
      <p:pic>
        <p:nvPicPr>
          <p:cNvPr id="4" name="Picture 2" descr="Image result for electric vehic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94" y="2382715"/>
            <a:ext cx="5008706" cy="281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489527"/>
            <a:ext cx="5467350" cy="1820287"/>
          </a:xfrm>
        </p:spPr>
        <p:txBody>
          <a:bodyPr/>
          <a:lstStyle/>
          <a:p>
            <a:r>
              <a:rPr lang="en-US" dirty="0" smtClean="0"/>
              <a:t>Electrification: A Game Changer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75" y="1743515"/>
            <a:ext cx="5467350" cy="3628586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sz="2400" dirty="0"/>
              <a:t>Efficient” or “beneficial” electrification</a:t>
            </a:r>
          </a:p>
          <a:p>
            <a:r>
              <a:rPr lang="en-US" sz="2400" dirty="0"/>
              <a:t>Rise of Electric Vehicles brings new load (and new challenges to grid)</a:t>
            </a:r>
          </a:p>
          <a:p>
            <a:r>
              <a:rPr lang="en-US" sz="2400" dirty="0"/>
              <a:t>Other forms of electrification: water heaters and electric heating</a:t>
            </a:r>
          </a:p>
          <a:p>
            <a:r>
              <a:rPr lang="en-US" sz="2400" dirty="0"/>
              <a:t>Opportunities for load growth through electrification, but also new load profiles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3688-D697-49D5-82D7-1B8AB43D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Underestimate How Fast Technological Change Can Happen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9F15B-1E2A-4FFA-AFA0-64CE0FF9B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12" y="2613694"/>
            <a:ext cx="3816283" cy="3450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BC52BF-B58E-4C59-AEB8-E2E5B3D04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520" y="2613694"/>
            <a:ext cx="3935568" cy="3255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3018FA-9561-4CED-9046-6C8EC1D47EC1}"/>
              </a:ext>
            </a:extLst>
          </p:cNvPr>
          <p:cNvSpPr/>
          <p:nvPr/>
        </p:nvSpPr>
        <p:spPr>
          <a:xfrm>
            <a:off x="0" y="614186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https://www.businessinsider.com/5th-ave-1900-vs-1913-2011-3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69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484-FF59-49DC-914F-C212757D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EVs are Getting More Competitive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01CA-66EA-4030-93AE-151F0C636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700" y="1936750"/>
            <a:ext cx="7289800" cy="3889375"/>
          </a:xfrm>
        </p:spPr>
        <p:txBody>
          <a:bodyPr/>
          <a:lstStyle/>
          <a:p>
            <a:r>
              <a:rPr lang="en-US" sz="2800" dirty="0"/>
              <a:t>Battery prices continue to decline</a:t>
            </a:r>
          </a:p>
          <a:p>
            <a:r>
              <a:rPr lang="en-US" sz="2800" dirty="0"/>
              <a:t>Various organizations project EVs to reach cost parity with internal combustion engine (ICE) vehicles in the near </a:t>
            </a:r>
            <a:r>
              <a:rPr lang="en-US" sz="2800" dirty="0" smtClean="0"/>
              <a:t>term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B474A-4BA5-407A-85AD-B1B260A6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03" y="4169085"/>
            <a:ext cx="3447254" cy="1504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8A1B7-CF4B-4A78-BEB4-6F17B00C4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70" y="3838385"/>
            <a:ext cx="4079776" cy="327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2CF4-17F2-42D8-BC32-175A3BF1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EV Sales are Increasing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8AE7-C74F-4D4F-B2CB-F22D02609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692" y="1484312"/>
            <a:ext cx="7917180" cy="3889375"/>
          </a:xfrm>
        </p:spPr>
        <p:txBody>
          <a:bodyPr/>
          <a:lstStyle/>
          <a:p>
            <a:r>
              <a:rPr lang="en-US" sz="2800" dirty="0"/>
              <a:t>Projected to have 125 </a:t>
            </a:r>
          </a:p>
          <a:p>
            <a:pPr marL="0" indent="0">
              <a:buNone/>
            </a:pPr>
            <a:r>
              <a:rPr lang="en-US" sz="2800" dirty="0"/>
              <a:t>   million EVs globally by </a:t>
            </a:r>
          </a:p>
          <a:p>
            <a:pPr marL="0" indent="0">
              <a:buNone/>
            </a:pPr>
            <a:r>
              <a:rPr lang="en-US" sz="2800" dirty="0"/>
              <a:t>   2030</a:t>
            </a:r>
          </a:p>
          <a:p>
            <a:r>
              <a:rPr lang="en-US" sz="2800" dirty="0"/>
              <a:t>Major markets </a:t>
            </a:r>
          </a:p>
          <a:p>
            <a:pPr marL="0" indent="0">
              <a:buNone/>
            </a:pPr>
            <a:r>
              <a:rPr lang="en-US" sz="2800" dirty="0"/>
              <a:t>   include Europe and</a:t>
            </a:r>
          </a:p>
          <a:p>
            <a:pPr marL="0" indent="0">
              <a:buNone/>
            </a:pPr>
            <a:r>
              <a:rPr lang="en-US" sz="2800" dirty="0"/>
              <a:t>   China</a:t>
            </a:r>
          </a:p>
          <a:p>
            <a:r>
              <a:rPr lang="en-US" sz="2800" dirty="0"/>
              <a:t>Norway is leading by market share</a:t>
            </a:r>
          </a:p>
          <a:p>
            <a:pPr lvl="1"/>
            <a:r>
              <a:rPr lang="en-US" sz="2800" dirty="0"/>
              <a:t>6.4% of cars are powered by electricity</a:t>
            </a:r>
          </a:p>
          <a:p>
            <a:pPr lvl="1"/>
            <a:r>
              <a:rPr lang="en-US" sz="2800" dirty="0"/>
              <a:t>39% of new car sales are EVs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EB09E-4FD7-4905-9C28-5E61AC7130F5}"/>
              </a:ext>
            </a:extLst>
          </p:cNvPr>
          <p:cNvSpPr/>
          <p:nvPr/>
        </p:nvSpPr>
        <p:spPr>
          <a:xfrm>
            <a:off x="0" y="614981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https://www.cnbc.com/2018/05/30/electric-vehicles-will-grow-from-3-million-to-125-million-by-2030-iea.html</a:t>
            </a:r>
            <a:endParaRPr lang="en-US" sz="1200" dirty="0"/>
          </a:p>
        </p:txBody>
      </p:sp>
      <p:pic>
        <p:nvPicPr>
          <p:cNvPr id="1026" name="Picture 2" descr="Image result for global ev market graphics">
            <a:extLst>
              <a:ext uri="{FF2B5EF4-FFF2-40B4-BE49-F238E27FC236}">
                <a16:creationId xmlns:a16="http://schemas.microsoft.com/office/drawing/2014/main" id="{9AC31ED9-6D44-43C0-B698-EF6371BE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84" y="1727321"/>
            <a:ext cx="4908916" cy="27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7802-1190-4038-915E-B0D2BF1A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33408"/>
            <a:ext cx="7289800" cy="1143000"/>
          </a:xfrm>
        </p:spPr>
        <p:txBody>
          <a:bodyPr/>
          <a:lstStyle/>
          <a:p>
            <a:r>
              <a:rPr lang="en-US" dirty="0"/>
              <a:t>Transportation Electrification is Occurring for Light Duty , Medium Duty, and Heavy Duty Vehicles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DD6C6-FB41-40CE-9CE8-7BA7F140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431" y="2443510"/>
            <a:ext cx="2798064" cy="1092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30FAB-0A55-4917-8DAA-8D55ED98F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94" y="2302165"/>
            <a:ext cx="3630168" cy="926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B51A2-B675-438B-8505-3543EC440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811" y="3868356"/>
            <a:ext cx="4187189" cy="2549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48439-B168-4E18-8797-C1BAEF6D3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12" y="3324696"/>
            <a:ext cx="4469960" cy="30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46704-3A33-4E33-B953-9084A4C2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228"/>
            <a:ext cx="4619625" cy="6115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E34BE4-4514-4924-BF7A-9E5D12B22236}"/>
              </a:ext>
            </a:extLst>
          </p:cNvPr>
          <p:cNvSpPr/>
          <p:nvPr/>
        </p:nvSpPr>
        <p:spPr>
          <a:xfrm>
            <a:off x="0" y="61972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https://electricdrive.org/index.php?ht=d/sp/i/20952/pid/20952</a:t>
            </a:r>
            <a:endParaRPr lang="en-US" sz="1200" dirty="0"/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67A1B-8FBD-4D93-BCB3-CF00BC9D4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2499272"/>
            <a:ext cx="5086350" cy="208597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3110E11-CD21-413C-833D-782FDFF5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93750"/>
            <a:ext cx="4432152" cy="1143000"/>
          </a:xfrm>
        </p:spPr>
        <p:txBody>
          <a:bodyPr/>
          <a:lstStyle/>
          <a:p>
            <a:r>
              <a:rPr lang="en-US" dirty="0"/>
              <a:t>US EV Sales Continue to Increase</a:t>
            </a:r>
          </a:p>
        </p:txBody>
      </p:sp>
    </p:spTree>
    <p:extLst>
      <p:ext uri="{BB962C8B-B14F-4D97-AF65-F5344CB8AC3E}">
        <p14:creationId xmlns:p14="http://schemas.microsoft.com/office/powerpoint/2010/main" val="22593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D4D12B-1AB5-4191-90E6-6842F665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11" y="825555"/>
            <a:ext cx="7289800" cy="1143000"/>
          </a:xfrm>
        </p:spPr>
        <p:txBody>
          <a:bodyPr/>
          <a:lstStyle/>
          <a:p>
            <a:r>
              <a:rPr lang="en-US" dirty="0"/>
              <a:t>Why Should You Care About EVs?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2C3C51-FCE1-48F4-A321-7DA17B3A4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011" y="1826204"/>
            <a:ext cx="7737916" cy="4341840"/>
          </a:xfrm>
        </p:spPr>
        <p:txBody>
          <a:bodyPr/>
          <a:lstStyle/>
          <a:p>
            <a:r>
              <a:rPr lang="en-US" sz="2800" dirty="0"/>
              <a:t>The good…</a:t>
            </a:r>
          </a:p>
          <a:p>
            <a:pPr lvl="1"/>
            <a:r>
              <a:rPr lang="en-US" sz="2800" dirty="0"/>
              <a:t>Load and revenue growth opportunity </a:t>
            </a:r>
          </a:p>
          <a:p>
            <a:pPr lvl="1"/>
            <a:r>
              <a:rPr lang="en-US" sz="2800" dirty="0"/>
              <a:t>Lower vehicle operating and maintenance costs</a:t>
            </a:r>
          </a:p>
          <a:p>
            <a:pPr lvl="1"/>
            <a:r>
              <a:rPr lang="en-US" sz="2800" dirty="0"/>
              <a:t>No tailpipe emissions</a:t>
            </a:r>
          </a:p>
          <a:p>
            <a:r>
              <a:rPr lang="en-US" sz="2800" dirty="0"/>
              <a:t>The bad…</a:t>
            </a:r>
          </a:p>
          <a:p>
            <a:pPr lvl="1"/>
            <a:r>
              <a:rPr lang="en-US" sz="2800" dirty="0"/>
              <a:t>If left unmanaged, customers can add to your peak demand, or stress distribution and transmission </a:t>
            </a:r>
            <a:r>
              <a:rPr lang="en-US" sz="2800" dirty="0" smtClean="0"/>
              <a:t>infrastructure (TOU rates)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13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F009-D60B-472A-89A5-0610C81F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Station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60E6D-3395-4A2C-AB8D-0534D4D52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499" y="2130425"/>
            <a:ext cx="7426729" cy="3889375"/>
          </a:xfrm>
        </p:spPr>
        <p:txBody>
          <a:bodyPr/>
          <a:lstStyle/>
          <a:p>
            <a:r>
              <a:rPr lang="en-US" sz="2800" dirty="0"/>
              <a:t>Limited charging infrastructure nationwide</a:t>
            </a:r>
          </a:p>
          <a:p>
            <a:r>
              <a:rPr lang="en-US" sz="2800" dirty="0"/>
              <a:t>Customers may experience range anxiety</a:t>
            </a:r>
          </a:p>
          <a:p>
            <a:r>
              <a:rPr lang="en-US" sz="2800" dirty="0"/>
              <a:t>Utilities and 3</a:t>
            </a:r>
            <a:r>
              <a:rPr lang="en-US" sz="2800" baseline="30000" dirty="0"/>
              <a:t>rd</a:t>
            </a:r>
            <a:r>
              <a:rPr lang="en-US" sz="2800" dirty="0"/>
              <a:t> parties are looking to expand infrastructure</a:t>
            </a:r>
          </a:p>
          <a:p>
            <a:r>
              <a:rPr lang="en-US" sz="2800" dirty="0"/>
              <a:t>Tools are available to identify charging infrastructure in your community and </a:t>
            </a:r>
            <a:r>
              <a:rPr lang="en-US" sz="2800" dirty="0" smtClean="0"/>
              <a:t>region</a:t>
            </a:r>
          </a:p>
          <a:p>
            <a:r>
              <a:rPr lang="en-US" sz="2800" dirty="0" smtClean="0"/>
              <a:t>Remember: 90% of charging done at home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3028"/>
            <a:ext cx="7772400" cy="2039176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dirty="0" smtClean="0"/>
              <a:t>Opportunities for Electrification in  Public Power Utilities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2204"/>
            <a:ext cx="6400800" cy="2152891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sz="2400" dirty="0" smtClean="0"/>
              <a:t>Paul Zummo	</a:t>
            </a:r>
            <a:br>
              <a:rPr lang="en-US" sz="2400" dirty="0" smtClean="0"/>
            </a:br>
            <a:r>
              <a:rPr lang="en-US" dirty="0" smtClean="0"/>
              <a:t>Director, Policy Research and Analysis	</a:t>
            </a:r>
            <a:br>
              <a:rPr lang="en-US" dirty="0" smtClean="0"/>
            </a:br>
            <a:r>
              <a:rPr lang="en-US" dirty="0" smtClean="0"/>
              <a:t>American Public Power Association</a:t>
            </a:r>
          </a:p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dirty="0" smtClean="0"/>
              <a:t>May 8,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Municipal Electric Association of Massachusetts</a:t>
            </a:r>
          </a:p>
          <a:p>
            <a:pPr>
              <a:lnSpc>
                <a:spcPts val="2400"/>
              </a:lnSpc>
              <a:spcBef>
                <a:spcPts val="2400"/>
              </a:spcBef>
            </a:pPr>
            <a:endParaRPr lang="en-US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75C8-C9A7-430D-9FBC-CA42937B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Your Utility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65178-C2E7-49E6-A361-B0CE2E082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100" y="1702914"/>
            <a:ext cx="7289800" cy="3889375"/>
          </a:xfrm>
        </p:spPr>
        <p:txBody>
          <a:bodyPr>
            <a:noAutofit/>
          </a:bodyPr>
          <a:lstStyle/>
          <a:p>
            <a:r>
              <a:rPr lang="en-US" sz="2800" dirty="0"/>
              <a:t>Deploy charging infrastructure</a:t>
            </a:r>
          </a:p>
          <a:p>
            <a:r>
              <a:rPr lang="en-US" sz="2800" dirty="0"/>
              <a:t>Educate employees, customers and auto-dealers</a:t>
            </a:r>
          </a:p>
          <a:p>
            <a:r>
              <a:rPr lang="en-US" sz="2800" dirty="0"/>
              <a:t>Electrify </a:t>
            </a:r>
            <a:r>
              <a:rPr lang="en-US" sz="2800" dirty="0" smtClean="0"/>
              <a:t>fleets (APPA paper forthcoming)</a:t>
            </a:r>
            <a:endParaRPr lang="en-US" sz="2800" dirty="0"/>
          </a:p>
          <a:p>
            <a:r>
              <a:rPr lang="en-US" sz="2800" dirty="0"/>
              <a:t>Evaluate rate design and payment options</a:t>
            </a:r>
          </a:p>
          <a:p>
            <a:r>
              <a:rPr lang="en-US" sz="2800" dirty="0"/>
              <a:t>Pilot vehicle-grid integration technologies</a:t>
            </a:r>
          </a:p>
          <a:p>
            <a:r>
              <a:rPr lang="en-US" sz="2800" dirty="0"/>
              <a:t>Provide incentives</a:t>
            </a:r>
          </a:p>
          <a:p>
            <a:r>
              <a:rPr lang="en-US" sz="2800" dirty="0"/>
              <a:t>Understand EV adoption and grid impacts</a:t>
            </a:r>
          </a:p>
        </p:txBody>
      </p:sp>
    </p:spTree>
    <p:extLst>
      <p:ext uri="{BB962C8B-B14F-4D97-AF65-F5344CB8AC3E}">
        <p14:creationId xmlns:p14="http://schemas.microsoft.com/office/powerpoint/2010/main" val="10348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just 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853738"/>
            <a:ext cx="7543106" cy="4239491"/>
          </a:xfrm>
        </p:spPr>
        <p:txBody>
          <a:bodyPr/>
          <a:lstStyle/>
          <a:p>
            <a:r>
              <a:rPr lang="en-US" sz="2400" dirty="0" smtClean="0"/>
              <a:t>Electric water heating</a:t>
            </a:r>
          </a:p>
          <a:p>
            <a:r>
              <a:rPr lang="en-US" sz="2400" dirty="0" smtClean="0"/>
              <a:t>EWH potentially 3x more efficient</a:t>
            </a:r>
          </a:p>
          <a:p>
            <a:r>
              <a:rPr lang="en-US" sz="2400" dirty="0" smtClean="0"/>
              <a:t>EWH also a potential storage source enabling load control</a:t>
            </a:r>
          </a:p>
          <a:p>
            <a:r>
              <a:rPr lang="en-US" sz="2400" dirty="0" smtClean="0"/>
              <a:t>Electric building heating</a:t>
            </a:r>
          </a:p>
          <a:p>
            <a:r>
              <a:rPr lang="en-US" sz="2400" dirty="0" smtClean="0"/>
              <a:t>Also 2-4x more efficient than current forms of </a:t>
            </a:r>
            <a:r>
              <a:rPr lang="en-US" sz="2400" dirty="0" smtClean="0"/>
              <a:t>heating (unfortunately less efficient in northern/colder climates</a:t>
            </a:r>
            <a:endParaRPr lang="en-US" sz="2400" dirty="0" smtClean="0"/>
          </a:p>
          <a:p>
            <a:r>
              <a:rPr lang="en-US" sz="2400" dirty="0" smtClean="0"/>
              <a:t>All told: EPRI projects 1.2 – 2.7% annual sales growth due to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24378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Public Power 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Energy – EV 360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residential subscription pricing model that allows unlimited electric vehicle charging at home and around Austin, as part of the public charging network</a:t>
            </a:r>
          </a:p>
          <a:p>
            <a:r>
              <a:rPr lang="en-US" dirty="0" smtClean="0"/>
              <a:t>Separate sub-meter</a:t>
            </a:r>
          </a:p>
          <a:p>
            <a:r>
              <a:rPr lang="en-US" dirty="0" smtClean="0"/>
              <a:t>$150 Enrollment fee with no discounts</a:t>
            </a:r>
          </a:p>
          <a:p>
            <a:r>
              <a:rPr lang="en-US" dirty="0" smtClean="0"/>
              <a:t>Access to public chargers</a:t>
            </a:r>
          </a:p>
          <a:p>
            <a:r>
              <a:rPr lang="en-US" dirty="0" smtClean="0"/>
              <a:t>$30 or $50 per month</a:t>
            </a:r>
          </a:p>
          <a:p>
            <a:r>
              <a:rPr lang="en-US" dirty="0" smtClean="0"/>
              <a:t>Weekday 2-7 P</a:t>
            </a:r>
          </a:p>
          <a:p>
            <a:r>
              <a:rPr lang="en-US" dirty="0" smtClean="0"/>
              <a:t>Non-summer 14 cents per kWh</a:t>
            </a:r>
          </a:p>
          <a:p>
            <a:r>
              <a:rPr lang="en-US" dirty="0" smtClean="0"/>
              <a:t>Summer 40 cents per kWh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Palo Alto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“Electrify Your Drive” page on its website – features suite of resources for customers</a:t>
            </a:r>
          </a:p>
          <a:p>
            <a:r>
              <a:rPr lang="en-US" dirty="0" smtClean="0"/>
              <a:t>Provides latest news, including updates on charging infrastructure</a:t>
            </a:r>
          </a:p>
          <a:p>
            <a:r>
              <a:rPr lang="en-US" dirty="0" smtClean="0"/>
              <a:t>Map located on page indicating where there are charging stations</a:t>
            </a:r>
          </a:p>
          <a:p>
            <a:r>
              <a:rPr lang="en-US" dirty="0" smtClean="0"/>
              <a:t>“Let’s Get Started” page with FAQs and answers on incentives, rates, and charging structure installation</a:t>
            </a:r>
          </a:p>
          <a:p>
            <a:r>
              <a:rPr lang="en-US" dirty="0" smtClean="0"/>
              <a:t>Has developed EV cost calculator allowing customers to review personal estimates, compare options, and make informed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Lodi Electric Utility – EV TOU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Rate design for EV customers containing three components: monthly fixed charge, TOU energy rate, and the utility’s cost adjustment</a:t>
            </a:r>
          </a:p>
          <a:p>
            <a:r>
              <a:rPr lang="en-US" dirty="0" smtClean="0"/>
              <a:t>EV charging period is from 8 PM to 6 AM, Monday-Friday, and all day weekends and holidays; rate is set at the lowest tier one rate</a:t>
            </a:r>
          </a:p>
          <a:p>
            <a:r>
              <a:rPr lang="en-US" dirty="0" smtClean="0"/>
              <a:t>Non-EV charging period is 6 AM to 8 PM, M-F; rate set at highest residential rate (Tier 3)</a:t>
            </a:r>
          </a:p>
        </p:txBody>
      </p:sp>
    </p:spTree>
    <p:extLst>
      <p:ext uri="{BB962C8B-B14F-4D97-AF65-F5344CB8AC3E}">
        <p14:creationId xmlns:p14="http://schemas.microsoft.com/office/powerpoint/2010/main" val="31722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Burlington Electric </a:t>
            </a:r>
            <a:r>
              <a:rPr lang="en-US" dirty="0" err="1" smtClean="0"/>
              <a:t>Deptartment</a:t>
            </a:r>
            <a:r>
              <a:rPr lang="en-US" dirty="0" smtClean="0"/>
              <a:t> - Rebates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Burlington offers customers a $1,200 rebate for all-electric vehicles and $600 for plug-in hybrids</a:t>
            </a:r>
          </a:p>
          <a:p>
            <a:r>
              <a:rPr lang="en-US" dirty="0" smtClean="0"/>
              <a:t>Lower income customers may be eligible for an additional $600 rebate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SMUD – All Electric Smart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936751"/>
            <a:ext cx="7576038" cy="4083050"/>
          </a:xfrm>
        </p:spPr>
        <p:txBody>
          <a:bodyPr/>
          <a:lstStyle/>
          <a:p>
            <a:r>
              <a:rPr lang="en-US" dirty="0" smtClean="0"/>
              <a:t>SMUD works with local builders to make homes available in many areas and price ranges</a:t>
            </a:r>
          </a:p>
          <a:p>
            <a:r>
              <a:rPr lang="en-US" dirty="0" smtClean="0"/>
              <a:t>Home builders receive incentives for participating – up to $5,000 for single-family home and $1,750 for multifamily</a:t>
            </a:r>
          </a:p>
          <a:p>
            <a:r>
              <a:rPr lang="en-US" dirty="0" smtClean="0"/>
              <a:t>Touted benefits for builders: improved market appeal to sustainably-minded homebuyers; increased placement flexibility of major home appliances; no increase in construction costs</a:t>
            </a:r>
          </a:p>
          <a:p>
            <a:r>
              <a:rPr lang="en-US" dirty="0" smtClean="0"/>
              <a:t>Recommended technologies: solar PV plus storage, heat pump HVAC system, induction cooking, smart thermostat, heat pump dryer, EV charging, hat pump water heater</a:t>
            </a:r>
          </a:p>
          <a:p>
            <a:r>
              <a:rPr lang="en-US" dirty="0" smtClean="0"/>
              <a:t>Projected electric consumption: 7,670 kWh/year (compared to 4,530 kWh), but reduced total energy bill, (approximately $130 annual savings)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001D-C6F6-45E6-A9D3-67C9F624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 PPF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7B52-8B88-4176-A898-8E88A51F1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1440874"/>
            <a:ext cx="7289800" cy="4276435"/>
          </a:xfrm>
        </p:spPr>
        <p:txBody>
          <a:bodyPr numCol="2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Electric Vehicles</a:t>
            </a:r>
          </a:p>
          <a:p>
            <a:pPr lvl="1"/>
            <a:r>
              <a:rPr lang="en-US" sz="1600" dirty="0">
                <a:hlinkClick r:id="rId2"/>
              </a:rPr>
              <a:t>Creating an Electric Vehicle Blueprint for Your Community</a:t>
            </a:r>
            <a:endParaRPr lang="en-US" sz="1600" dirty="0"/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Understanding the U.S. Plug-In Electric Vehicle Market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Public Power EV Activities Tracker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/>
              <a:t>Electric Vehicle Interest Group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Energy Storage</a:t>
            </a:r>
          </a:p>
          <a:p>
            <a:pPr lvl="1"/>
            <a:r>
              <a:rPr lang="en-US" sz="1600" dirty="0">
                <a:hlinkClick r:id="rId5"/>
              </a:rPr>
              <a:t>Behind-the-Meter Energy Storage</a:t>
            </a:r>
            <a:endParaRPr lang="en-US" sz="1600" dirty="0"/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Understanding Energy Storage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Value of Solar Primer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Community Solar A-Z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Rate Design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Soon!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Future of Rate Design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Rate Design Options for Distributed Energy Resources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/>
              <a:t>Rate Design Interest Group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Value of the Grid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hlinkClick r:id="rId11"/>
              </a:rPr>
              <a:t>Creating a Smart City Roadmap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Distributed Energy Resources and Public Power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F01415-87C6-4352-8FD8-23EBABAE21DC}"/>
              </a:ext>
            </a:extLst>
          </p:cNvPr>
          <p:cNvSpPr/>
          <p:nvPr/>
        </p:nvSpPr>
        <p:spPr>
          <a:xfrm>
            <a:off x="0" y="6034236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dirty="0">
                <a:hlinkClick r:id="rId13"/>
              </a:rPr>
              <a:t>https://www.publicpower.org/public-power-forward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10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Declining sales and grid defection</a:t>
            </a:r>
          </a:p>
          <a:p>
            <a:r>
              <a:rPr lang="en-US" sz="2400" dirty="0" smtClean="0"/>
              <a:t>Electric Vehicles</a:t>
            </a:r>
          </a:p>
          <a:p>
            <a:r>
              <a:rPr lang="en-US" sz="2400" dirty="0" smtClean="0"/>
              <a:t>Other forms of electrification</a:t>
            </a:r>
          </a:p>
          <a:p>
            <a:r>
              <a:rPr lang="en-US" sz="2400" dirty="0" smtClean="0"/>
              <a:t>Public power case studies</a:t>
            </a:r>
          </a:p>
          <a:p>
            <a:r>
              <a:rPr lang="en-US" sz="2400" dirty="0" smtClean="0"/>
              <a:t>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4534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DC65-39C4-4450-A4EB-8ED5F8D8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Electric Vehicle Blueprint for Your Community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F7CE5-2E4A-47FC-8570-E260E877F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477" y="2191492"/>
            <a:ext cx="6517079" cy="3889375"/>
          </a:xfrm>
        </p:spPr>
        <p:txBody>
          <a:bodyPr/>
          <a:lstStyle/>
          <a:p>
            <a:r>
              <a:rPr lang="en-US" sz="2800" dirty="0"/>
              <a:t>Published in September 2018 and available at our product store</a:t>
            </a:r>
          </a:p>
          <a:p>
            <a:r>
              <a:rPr lang="en-US" sz="2800" dirty="0"/>
              <a:t>External reviewers included public power utility members, Electric Drive Transportation Association, ChargePoint, General Motors, U.S. Department of Energy, &amp; National Association of State Energy Officials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4A47C04-A921-4BD6-A7B2-06723C77E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367" y="2451059"/>
            <a:ext cx="2251156" cy="30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DEED Benefits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National research program</a:t>
            </a:r>
          </a:p>
          <a:p>
            <a:r>
              <a:rPr lang="en-US" dirty="0" smtClean="0"/>
              <a:t>Funding for innovative projects</a:t>
            </a:r>
          </a:p>
          <a:p>
            <a:r>
              <a:rPr lang="en-US" dirty="0" smtClean="0"/>
              <a:t>Pipeline for student assistance &amp; recruitment</a:t>
            </a:r>
          </a:p>
          <a:p>
            <a:r>
              <a:rPr lang="en-US" dirty="0" smtClean="0"/>
              <a:t>Knowledge/tech transfer – reports, webinars, discounted resources</a:t>
            </a:r>
          </a:p>
          <a:p>
            <a:r>
              <a:rPr lang="en-US" dirty="0" smtClean="0"/>
              <a:t>Gain recognition via DEED awards &amp; points towards designation</a:t>
            </a:r>
            <a:endParaRPr lang="en-US" dirty="0"/>
          </a:p>
        </p:txBody>
      </p:sp>
      <p:pic>
        <p:nvPicPr>
          <p:cNvPr id="5" name="Picture 4" descr="RP3-Logo_2colors8321.jpg">
            <a:extLst>
              <a:ext uri="{FF2B5EF4-FFF2-40B4-BE49-F238E27FC236}">
                <a16:creationId xmlns:a16="http://schemas.microsoft.com/office/drawing/2014/main" id="{2DE2D2EC-FC18-4CEA-BBA0-7964CFF3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07" y="3860537"/>
            <a:ext cx="610040" cy="59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F38FAB9-CE6D-4754-9C1F-A10072E3470E}"/>
              </a:ext>
            </a:extLst>
          </p:cNvPr>
          <p:cNvSpPr txBox="1">
            <a:spLocks/>
          </p:cNvSpPr>
          <p:nvPr/>
        </p:nvSpPr>
        <p:spPr>
          <a:xfrm>
            <a:off x="952500" y="2510807"/>
            <a:ext cx="5027611" cy="668955"/>
          </a:xfrm>
          <a:prstGeom prst="rect">
            <a:avLst/>
          </a:prstGeom>
        </p:spPr>
        <p:txBody>
          <a:bodyPr numCol="1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Geneva" pitchFamily="-127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HelveticaNeue Condensed"/>
                <a:ea typeface="Geneva" pitchFamily="-127" charset="-128"/>
                <a:cs typeface="HelveticaNeue Condense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HelveticaNeue Condensed"/>
                <a:ea typeface="Geneva" pitchFamily="-127" charset="-128"/>
                <a:cs typeface="HelveticaNeue Condense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HelveticaNeue Condensed"/>
                <a:ea typeface="Geneva" pitchFamily="-127" charset="-128"/>
                <a:cs typeface="HelveticaNeue Condense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b="0" i="0" kern="1200">
                <a:solidFill>
                  <a:schemeClr val="tx1"/>
                </a:solidFill>
                <a:latin typeface="HelveticaNeue Condensed"/>
                <a:ea typeface="Geneva" pitchFamily="-127" charset="-128"/>
                <a:cs typeface="HelveticaNeue Condens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Efficient Electrification of Indoor Food Production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F7463F7-56B5-4A5A-81C3-5305F82164F7}"/>
              </a:ext>
            </a:extLst>
          </p:cNvPr>
          <p:cNvSpPr txBox="1">
            <a:spLocks/>
          </p:cNvSpPr>
          <p:nvPr/>
        </p:nvSpPr>
        <p:spPr>
          <a:xfrm>
            <a:off x="952500" y="3179762"/>
            <a:ext cx="4297680" cy="28400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Missouri River Energy Services, CG-2190</a:t>
            </a:r>
            <a:endParaRPr lang="en-US" sz="18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E65EAA-F9B3-4097-A64F-CEE286260A44}"/>
              </a:ext>
            </a:extLst>
          </p:cNvPr>
          <p:cNvSpPr txBox="1">
            <a:spLocks/>
          </p:cNvSpPr>
          <p:nvPr/>
        </p:nvSpPr>
        <p:spPr>
          <a:xfrm>
            <a:off x="5250181" y="2510807"/>
            <a:ext cx="3893820" cy="6689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pitchFamily="-12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en-US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Microgrid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Feasibility Assessment Tools &amp; Case Study</a:t>
            </a:r>
          </a:p>
          <a:p>
            <a:r>
              <a:rPr lang="en-US" sz="1800" dirty="0"/>
              <a:t>City of Palo Alto Utilities, G-397</a:t>
            </a:r>
          </a:p>
          <a:p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5648046-A57C-4C9F-85E9-2EEE37D86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84" y="3499743"/>
            <a:ext cx="3807135" cy="2384589"/>
          </a:xfrm>
          <a:prstGeom prst="rect">
            <a:avLst/>
          </a:prstGeom>
        </p:spPr>
      </p:pic>
      <p:pic>
        <p:nvPicPr>
          <p:cNvPr id="8" name="Picture 7" descr="A close up of a green building&#10;&#10;Description generated with high confidence">
            <a:extLst>
              <a:ext uri="{FF2B5EF4-FFF2-40B4-BE49-F238E27FC236}">
                <a16:creationId xmlns:a16="http://schemas.microsoft.com/office/drawing/2014/main" id="{9D1DA687-FF3B-4BDF-9AFF-3DA455C0D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67" y="3753819"/>
            <a:ext cx="3249530" cy="213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Current Grants/Scholarships</a:t>
            </a:r>
          </a:p>
          <a:p>
            <a:r>
              <a:rPr lang="en-US" dirty="0"/>
              <a:t>CG-2130 Analytics Using </a:t>
            </a:r>
            <a:r>
              <a:rPr lang="en-US" dirty="0" err="1"/>
              <a:t>StorageVET</a:t>
            </a:r>
            <a:endParaRPr lang="en-US" dirty="0"/>
          </a:p>
          <a:p>
            <a:r>
              <a:rPr lang="en-US" dirty="0"/>
              <a:t>CG-2152 Public Power EV Planning Toolkit and Guidebook</a:t>
            </a:r>
          </a:p>
          <a:p>
            <a:r>
              <a:rPr lang="en-US" dirty="0"/>
              <a:t>CG-2124 Burbank Water and Power Charge at Work Pilot</a:t>
            </a:r>
          </a:p>
          <a:p>
            <a:r>
              <a:rPr lang="en-US" dirty="0"/>
              <a:t>CG-2197 EV data collection in a midsized, Midwestern City</a:t>
            </a:r>
          </a:p>
          <a:p>
            <a:r>
              <a:rPr lang="en-US" dirty="0"/>
              <a:t>CS-2186 Electric Vehicle Load Prediction and Charging Scheduling for Grid Services and Cost Reduction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C14D-40B5-4B44-82D2-334A5B2E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A662-1BF6-4555-9892-4AC15419A1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State may have grant or loan programs to promote adoption or enhance the technology</a:t>
            </a:r>
          </a:p>
          <a:p>
            <a:r>
              <a:rPr lang="en-US" sz="2800" dirty="0"/>
              <a:t>Example:</a:t>
            </a:r>
          </a:p>
          <a:p>
            <a:pPr lvl="1"/>
            <a:r>
              <a:rPr lang="en-US" sz="2800" dirty="0"/>
              <a:t>Utah Clean Fuels and Vehicle Technology Grant and Loan Program</a:t>
            </a:r>
          </a:p>
        </p:txBody>
      </p:sp>
    </p:spTree>
    <p:extLst>
      <p:ext uri="{BB962C8B-B14F-4D97-AF65-F5344CB8AC3E}">
        <p14:creationId xmlns:p14="http://schemas.microsoft.com/office/powerpoint/2010/main" val="12294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4731-C2D7-4E9F-B3D4-BDA92A97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</a:t>
            </a:r>
            <a:r>
              <a:rPr lang="en-US" dirty="0" smtClean="0"/>
              <a:t>and Other Incentives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4162-F853-4325-BB44-EE84F56061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State tax incentives are in addition to the federal tax incentive</a:t>
            </a:r>
          </a:p>
          <a:p>
            <a:r>
              <a:rPr lang="en-US" sz="2800" dirty="0"/>
              <a:t>Historically strong impact on EV </a:t>
            </a:r>
            <a:r>
              <a:rPr lang="en-US" sz="2800" dirty="0" smtClean="0"/>
              <a:t>sales</a:t>
            </a:r>
          </a:p>
          <a:p>
            <a:r>
              <a:rPr lang="en-US" sz="2800" dirty="0" smtClean="0"/>
              <a:t>Other incentives include no emissions tests, HOV lane access, reduced registration fees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18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Industry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Electric Power Research Institute – Efficient Electrification Initiative: </a:t>
            </a:r>
            <a:r>
              <a:rPr lang="en-US" dirty="0">
                <a:hlinkClick r:id="rId2"/>
              </a:rPr>
              <a:t>https://www.epri.com/#/</a:t>
            </a:r>
            <a:r>
              <a:rPr lang="en-US" dirty="0" smtClean="0">
                <a:hlinkClick r:id="rId2"/>
              </a:rPr>
              <a:t>pages/sa/efficient-electrification?lang=en-US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National Renewable Energy Laboratory (NREL) – Numerous Publications on EV Grid Integration: </a:t>
            </a:r>
            <a:r>
              <a:rPr lang="en-US" dirty="0">
                <a:hlinkClick r:id="rId3"/>
              </a:rPr>
              <a:t>https://www.nrel.gov/transportation/project-ev-grid-integration.html#pubs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67C8-A1FB-487F-B389-F3C1856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Energy Tool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102F3-4C35-45EF-9E5F-020BDC840A69}"/>
              </a:ext>
            </a:extLst>
          </p:cNvPr>
          <p:cNvSpPr/>
          <p:nvPr/>
        </p:nvSpPr>
        <p:spPr>
          <a:xfrm>
            <a:off x="1" y="607325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https://www.energy.gov/eere/electricvehicles/find-electric-vehicle-models</a:t>
            </a:r>
            <a:endParaRPr lang="en-US" sz="1200" dirty="0"/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9129FF-EDB2-4119-82D4-E6AF1A831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00" y="1521280"/>
            <a:ext cx="6344174" cy="45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Paul Zummo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pzummo@publicpower.org</a:t>
            </a:r>
            <a:endParaRPr lang="en-US" dirty="0" smtClean="0"/>
          </a:p>
          <a:p>
            <a:r>
              <a:rPr lang="en-US" smtClean="0"/>
              <a:t>(202) 467-2969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870" y="1253057"/>
            <a:ext cx="6143625" cy="8572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700" dirty="0"/>
              <a:t>A thousand words (or more)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2470" y="1938591"/>
            <a:ext cx="6474452" cy="3627708"/>
          </a:xfrm>
        </p:spPr>
      </p:pic>
    </p:spTree>
    <p:extLst>
      <p:ext uri="{BB962C8B-B14F-4D97-AF65-F5344CB8AC3E}">
        <p14:creationId xmlns:p14="http://schemas.microsoft.com/office/powerpoint/2010/main" val="1236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Sales Stagnation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Energy Efficiency: Overwhelmingly responsible for sales decline/stagnation until this point</a:t>
            </a:r>
          </a:p>
          <a:p>
            <a:r>
              <a:rPr lang="en-US" sz="2400" dirty="0" smtClean="0"/>
              <a:t>Distributed Generation: Minimal impact outside of certain corridors, but its impact will become more prevalent </a:t>
            </a:r>
          </a:p>
          <a:p>
            <a:r>
              <a:rPr lang="en-US" sz="2400" dirty="0" err="1" smtClean="0"/>
              <a:t>DG+Storage</a:t>
            </a:r>
            <a:r>
              <a:rPr lang="en-US" sz="2400" dirty="0" smtClean="0"/>
              <a:t>: Could threaten long-term viability of utilities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2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</a:t>
            </a:r>
            <a:r>
              <a:rPr lang="en-US" dirty="0" smtClean="0"/>
              <a:t>Solar</a:t>
            </a:r>
            <a:endParaRPr lang="en-US" dirty="0"/>
          </a:p>
        </p:txBody>
      </p:sp>
      <p:pic>
        <p:nvPicPr>
          <p:cNvPr id="1026" name="Picture 2" descr="Image result for seia graphs showing growth in distributed sol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6" y="1858612"/>
            <a:ext cx="7289800" cy="32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4208" y="5416062"/>
            <a:ext cx="2170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GTM Research and SEIA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74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Defection – Will it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DERs/DG growth will continue</a:t>
            </a:r>
          </a:p>
          <a:p>
            <a:r>
              <a:rPr lang="en-US" sz="2400" dirty="0"/>
              <a:t>Sales are already declining</a:t>
            </a:r>
          </a:p>
          <a:p>
            <a:r>
              <a:rPr lang="en-US" sz="2400" dirty="0"/>
              <a:t>This puts pressure on utilities thanks to current rate design</a:t>
            </a:r>
          </a:p>
          <a:p>
            <a:r>
              <a:rPr lang="en-US" sz="2400" dirty="0"/>
              <a:t>Potential “death cycle” impacts with attempts to change rate design</a:t>
            </a:r>
          </a:p>
          <a:p>
            <a:r>
              <a:rPr lang="en-US" sz="2400" dirty="0"/>
              <a:t>BUT . . . Complete defection impractical for most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Limitations</a:t>
            </a:r>
          </a:p>
        </p:txBody>
      </p:sp>
      <p:pic>
        <p:nvPicPr>
          <p:cNvPr id="4" name="Picture 2" descr="Image result for giant tree blocking roo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3" y="2189286"/>
            <a:ext cx="7113799" cy="36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Cleveland Effect</a:t>
            </a:r>
            <a:endParaRPr lang="en-US" dirty="0"/>
          </a:p>
        </p:txBody>
      </p:sp>
      <p:pic>
        <p:nvPicPr>
          <p:cNvPr id="4" name="Picture 6" descr="Image result for cleveland weath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61" y="2013438"/>
            <a:ext cx="6274639" cy="37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EA Presentation July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4572406036441BDA7E59A7A5E84F7" ma:contentTypeVersion="1" ma:contentTypeDescription="Create a new document." ma:contentTypeScope="" ma:versionID="77dbefbb5420a0cb61560d1b335ff9d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0FC554-2668-40E5-956D-962EF8E82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3AFC1-5596-499B-B7FC-15FCAF9C0D1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1AE2E0-C5AE-4B5C-B8E7-2CDFC8DFF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11190</TotalTime>
  <Words>1264</Words>
  <Application>Microsoft Office PowerPoint</Application>
  <PresentationFormat>On-screen Show (4:3)</PresentationFormat>
  <Paragraphs>186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Geneva</vt:lpstr>
      <vt:lpstr>Helvetica Neue Bold</vt:lpstr>
      <vt:lpstr>HelveticaNeue Condensed</vt:lpstr>
      <vt:lpstr>FMEA Presentation July 2015</vt:lpstr>
      <vt:lpstr>PowerPoint Presentation</vt:lpstr>
      <vt:lpstr>Opportunities for Electrification in  Public Power Utilities</vt:lpstr>
      <vt:lpstr>Presentation Outline</vt:lpstr>
      <vt:lpstr>A thousand words (or more)</vt:lpstr>
      <vt:lpstr>Causes of Sales Stagnation</vt:lpstr>
      <vt:lpstr>The Growth of Solar</vt:lpstr>
      <vt:lpstr>Grid Defection – Will it Happen?</vt:lpstr>
      <vt:lpstr>Technical Limitations</vt:lpstr>
      <vt:lpstr>The Cleveland Effect</vt:lpstr>
      <vt:lpstr>$$$$$$$$$$$$$$$$</vt:lpstr>
      <vt:lpstr>Electrification</vt:lpstr>
      <vt:lpstr>Electrification: A Game Changer</vt:lpstr>
      <vt:lpstr>Don’t Underestimate How Fast Technological Change Can Happen </vt:lpstr>
      <vt:lpstr>EVs are Getting More Competitive</vt:lpstr>
      <vt:lpstr>Global EV Sales are Increasing</vt:lpstr>
      <vt:lpstr>Transportation Electrification is Occurring for Light Duty , Medium Duty, and Heavy Duty Vehicles</vt:lpstr>
      <vt:lpstr>US EV Sales Continue to Increase</vt:lpstr>
      <vt:lpstr>Why Should You Care About EVs?</vt:lpstr>
      <vt:lpstr>Charging Station Availability</vt:lpstr>
      <vt:lpstr>What Your Utility Can Do</vt:lpstr>
      <vt:lpstr>It’s not just cars</vt:lpstr>
      <vt:lpstr>PowerPoint Presentation</vt:lpstr>
      <vt:lpstr>Austin Energy – EV 360</vt:lpstr>
      <vt:lpstr>City of Palo Alto</vt:lpstr>
      <vt:lpstr>Lodi Electric Utility – EV TOU</vt:lpstr>
      <vt:lpstr>Burlington Electric Deptartment - Rebates</vt:lpstr>
      <vt:lpstr>SMUD – All Electric Smart Home</vt:lpstr>
      <vt:lpstr>PowerPoint Presentation</vt:lpstr>
      <vt:lpstr>APPA PPF Resources</vt:lpstr>
      <vt:lpstr>Creating an Electric Vehicle Blueprint for Your Community</vt:lpstr>
      <vt:lpstr>DEED Benefits Overview</vt:lpstr>
      <vt:lpstr>DEED Projects</vt:lpstr>
      <vt:lpstr>DEED Projects</vt:lpstr>
      <vt:lpstr>Funding Opportunities</vt:lpstr>
      <vt:lpstr>Tax and Other Incentives</vt:lpstr>
      <vt:lpstr>Other Industry Resources</vt:lpstr>
      <vt:lpstr>Department of Energy Tool</vt:lpstr>
      <vt:lpstr>Thank You </vt:lpstr>
    </vt:vector>
  </TitlesOfParts>
  <Company>APPA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Power Forward: Challenges and Opportunities for Public Power Systems</dc:title>
  <dc:creator>Patterson, Delia</dc:creator>
  <cp:lastModifiedBy>Paul Zummo</cp:lastModifiedBy>
  <cp:revision>687</cp:revision>
  <cp:lastPrinted>2016-03-23T19:04:45Z</cp:lastPrinted>
  <dcterms:created xsi:type="dcterms:W3CDTF">2016-01-25T20:16:25Z</dcterms:created>
  <dcterms:modified xsi:type="dcterms:W3CDTF">2019-04-25T15:16:53Z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